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Maven Pro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19" roundtripDataSignature="AMtx7midZ3GleAnGG1vIPOmuz+Sz5ghJ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Nuni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MavenPro-regular.fntdata"/><Relationship Id="rId16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19" Type="http://customschemas.google.com/relationships/presentationmetadata" Target="metadata"/><Relationship Id="rId6" Type="http://schemas.openxmlformats.org/officeDocument/2006/relationships/slide" Target="slides/slide1.xml"/><Relationship Id="rId18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aeb29df26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g3aeb29df26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aeb29df265_0_2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2" name="Google Shape;292;g3aeb29df265_0_2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0" name="Google Shape;3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aeb29df26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9" name="Google Shape;309;g3aeb29df26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aeb29df26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g3aeb29df26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aeb29df26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3aeb29df26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7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7"/>
            <p:cNvGrpSpPr/>
            <p:nvPr/>
          </p:nvGrpSpPr>
          <p:grpSpPr>
            <a:xfrm>
              <a:off x="7343003" y="4453711"/>
              <a:ext cx="316800" cy="688512"/>
              <a:chOff x="7343003" y="4453711"/>
              <a:chExt cx="316800" cy="688512"/>
            </a:xfrm>
          </p:grpSpPr>
          <p:sp>
            <p:nvSpPr>
              <p:cNvPr id="12" name="Google Shape;12;p7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" name="Google Shape;13;p7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" name="Google Shape;14;p7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7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" name="Google Shape;16;p7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" name="Google Shape;17;p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" name="Google Shape;18;p7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7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" name="Google Shape;20;p7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" name="Google Shape;21;p7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" name="Google Shape;22;p7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" name="Google Shape;23;p7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7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" name="Google Shape;25;p7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" name="Google Shape;26;p7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" name="Google Shape;27;p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" name="Google Shape;28;p7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9" name="Google Shape;29;p7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7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7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2" name="Google Shape;32;p7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7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7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7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6" name="Google Shape;36;p7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7" name="Google Shape;37;p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7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7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7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7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7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" name="Google Shape;46;p7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35" name="Google Shape;135;p1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7" name="Google Shape;137;p14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9" name="Google Shape;139;p14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" name="Google Shape;140;p1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5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43" name="Google Shape;143;p1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5" name="Google Shape;145;p15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6" name="Google Shape;146;p1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6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9" name="Google Shape;149;p16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50" name="Google Shape;150;p16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1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1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" name="Google Shape;153;p16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16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55" name="Google Shape;155;p16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1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1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16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16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0" name="Google Shape;160;p16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61" name="Google Shape;161;p16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" name="Google Shape;162;p1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1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" name="Google Shape;165;p16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6" name="Google Shape;166;p16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6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9" name="Google Shape;169;p16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70" name="Google Shape;170;p16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6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6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16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16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6" name="Google Shape;176;p16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16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16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9" name="Google Shape;179;p16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0" name="Google Shape;180;p16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81" name="Google Shape;181;p16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6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4" name="Google Shape;184;p16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85" name="Google Shape;185;p16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16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7" name="Google Shape;187;p16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8" name="Google Shape;188;p16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9" name="Google Shape;189;p16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0" name="Google Shape;190;p16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91" name="Google Shape;191;p16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2" name="Google Shape;192;p1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3" name="Google Shape;193;p16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4" name="Google Shape;194;p16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95" name="Google Shape;195;p16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6" name="Google Shape;196;p16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7" name="Google Shape;197;p16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8" name="Google Shape;198;p16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99" name="Google Shape;199;p16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0" name="Google Shape;200;p16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201" name="Google Shape;201;p16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2" name="Google Shape;202;p1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3" name="Google Shape;203;p16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4" name="Google Shape;204;p16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205" name="Google Shape;205;p16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16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16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16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" name="Google Shape;209;p16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10" name="Google Shape;210;p16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16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1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16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16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15" name="Google Shape;215;p16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16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16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16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9" name="Google Shape;219;p16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0" name="Google Shape;220;p16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21" name="Google Shape;221;p16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6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5" name="Google Shape;225;p16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6" name="Google Shape;226;p16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6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6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9" name="Google Shape;229;p16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30" name="Google Shape;230;p16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16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3" name="Google Shape;233;p16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4" name="Google Shape;234;p16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35" name="Google Shape;235;p16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16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7" name="Google Shape;237;p16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6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6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0" name="Google Shape;240;p16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41" name="Google Shape;241;p16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6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6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" name="Google Shape;245;p16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6" name="Google Shape;246;p16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16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16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16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50" name="Google Shape;250;p16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16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1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3" name="Google Shape;253;p16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4" name="Google Shape;254;p16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55" name="Google Shape;255;p16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6" name="Google Shape;256;p16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7" name="Google Shape;257;p16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8" name="Google Shape;258;p16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9" name="Google Shape;259;p16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0" name="Google Shape;260;p16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61" name="Google Shape;261;p16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2" name="Google Shape;262;p1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3" name="Google Shape;263;p16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4" name="Google Shape;264;p16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5" name="Google Shape;265;p16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6" name="Google Shape;266;p16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7" name="Google Shape;267;p16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68" name="Google Shape;268;p16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69" name="Google Shape;269;p16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70" name="Google Shape;270;p16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16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1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16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74" name="Google Shape;274;p16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6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6" name="Google Shape;276;p1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51" name="Google Shape;51;p8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D">
  <p:cSld name="TITLE_AND_BODY_2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aeb29df265_0_35"/>
          <p:cNvSpPr/>
          <p:nvPr>
            <p:ph idx="2" type="pic"/>
          </p:nvPr>
        </p:nvSpPr>
        <p:spPr>
          <a:xfrm>
            <a:off x="29629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60" name="Google Shape;60;g3aeb29df265_0_35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g3aeb29df265_0_35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E46962"/>
          </p15:clr>
        </p15:guide>
        <p15:guide id="2" orient="horz" pos="288">
          <p15:clr>
            <a:srgbClr val="E46962"/>
          </p15:clr>
        </p15:guide>
        <p15:guide id="3" orient="horz" pos="288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9"/>
          <p:cNvGrpSpPr/>
          <p:nvPr/>
        </p:nvGrpSpPr>
        <p:grpSpPr>
          <a:xfrm>
            <a:off x="146769" y="3406"/>
            <a:ext cx="1233214" cy="1384535"/>
            <a:chOff x="146769" y="3406"/>
            <a:chExt cx="1233214" cy="1384535"/>
          </a:xfrm>
        </p:grpSpPr>
        <p:grpSp>
          <p:nvGrpSpPr>
            <p:cNvPr id="64" name="Google Shape;64;p9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65" name="Google Shape;65;p9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9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67" name="Google Shape;67;p9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68" name="Google Shape;68;p9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9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9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1" name="Google Shape;71;p9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72" name="Google Shape;72;p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9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9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9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6" name="Google Shape;76;p9"/>
          <p:cNvGrpSpPr/>
          <p:nvPr/>
        </p:nvGrpSpPr>
        <p:grpSpPr>
          <a:xfrm>
            <a:off x="6775084" y="2904008"/>
            <a:ext cx="2186147" cy="2239500"/>
            <a:chOff x="6775084" y="2904008"/>
            <a:chExt cx="2186147" cy="2239500"/>
          </a:xfrm>
        </p:grpSpPr>
        <p:grpSp>
          <p:nvGrpSpPr>
            <p:cNvPr id="77" name="Google Shape;77;p9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78" name="Google Shape;78;p9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9" name="Google Shape;79;p9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0" name="Google Shape;80;p9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81" name="Google Shape;81;p9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2" name="Google Shape;82;p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" name="Google Shape;83;p9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4" name="Google Shape;84;p9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85" name="Google Shape;85;p9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" name="Google Shape;86;p9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" name="Google Shape;87;p9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" name="Google Shape;88;p9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89" name="Google Shape;89;p9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90" name="Google Shape;90;p9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9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" name="Google Shape;92;p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" name="Google Shape;93;p9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9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9" name="Google Shape;99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1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0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3" name="Google Shape;103;p10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1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1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oogle Shape;112;p1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13" name="Google Shape;113;p12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5" name="Google Shape;115;p12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6" name="Google Shape;116;p12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7" name="Google Shape;117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3"/>
          <p:cNvGrpSpPr/>
          <p:nvPr/>
        </p:nvGrpSpPr>
        <p:grpSpPr>
          <a:xfrm>
            <a:off x="6866714" y="1255"/>
            <a:ext cx="2267380" cy="2601741"/>
            <a:chOff x="6790514" y="1255"/>
            <a:chExt cx="2267380" cy="2601741"/>
          </a:xfrm>
        </p:grpSpPr>
        <p:grpSp>
          <p:nvGrpSpPr>
            <p:cNvPr id="120" name="Google Shape;120;p13"/>
            <p:cNvGrpSpPr/>
            <p:nvPr/>
          </p:nvGrpSpPr>
          <p:grpSpPr>
            <a:xfrm>
              <a:off x="7067536" y="1255"/>
              <a:ext cx="1990358" cy="1990303"/>
              <a:chOff x="7067536" y="1255"/>
              <a:chExt cx="1990358" cy="1990303"/>
            </a:xfrm>
          </p:grpSpPr>
          <p:sp>
            <p:nvSpPr>
              <p:cNvPr id="121" name="Google Shape;121;p13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2" name="Google Shape;122;p13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3" name="Google Shape;123;p13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4" name="Google Shape;124;p13"/>
            <p:cNvGrpSpPr/>
            <p:nvPr/>
          </p:nvGrpSpPr>
          <p:grpSpPr>
            <a:xfrm>
              <a:off x="8207126" y="1807997"/>
              <a:ext cx="795000" cy="795000"/>
              <a:chOff x="8207126" y="1807997"/>
              <a:chExt cx="795000" cy="795000"/>
            </a:xfrm>
          </p:grpSpPr>
          <p:sp>
            <p:nvSpPr>
              <p:cNvPr id="125" name="Google Shape;125;p13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6" name="Google Shape;126;p13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27" name="Google Shape;127;p13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28" name="Google Shape;128;p13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9" name="Google Shape;129;p1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0" name="Google Shape;130;p1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8627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31" name="Google Shape;131;p13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i="0" sz="2800" u="none" cap="none" strike="noStrike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b="0" i="0" sz="13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b="0" i="0" sz="11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igliora l’aspetto di questa slide" id="281" name="Google Shape;281;g3aeb29df265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Research Objectives</a:t>
            </a:r>
            <a:endParaRPr/>
          </a:p>
        </p:txBody>
      </p:sp>
      <p:sp>
        <p:nvSpPr>
          <p:cNvPr id="287" name="Google Shape;287;p2"/>
          <p:cNvSpPr txBox="1"/>
          <p:nvPr>
            <p:ph idx="1" type="body"/>
          </p:nvPr>
        </p:nvSpPr>
        <p:spPr>
          <a:xfrm>
            <a:off x="1303800" y="1145275"/>
            <a:ext cx="7030500" cy="25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Develop an EMG-based method to detect muscle fatigue during resistance training and </a:t>
            </a:r>
            <a:r>
              <a:rPr b="1" lang="en"/>
              <a:t>estimate the optimal number of repetitions</a:t>
            </a:r>
            <a:r>
              <a:rPr lang="en"/>
              <a:t> per set for each individual.</a:t>
            </a:r>
            <a:br>
              <a:rPr lang="en"/>
            </a:br>
            <a:br>
              <a:rPr lang="en"/>
            </a:b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Acquire surface EMG signals during repeated contractions (e.g., biceps curls).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Preprocess and segment EMG to isolate each repetition.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Extract fatigue-related features (RMS, Median Frequency, etc.).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Identify the repetition where performance starts degrading (“optimal repetition”).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Validate the method against subjective exertion or total repetitions to failure.</a:t>
            </a:r>
            <a:endParaRPr/>
          </a:p>
        </p:txBody>
      </p:sp>
      <p:pic>
        <p:nvPicPr>
          <p:cNvPr id="288" name="Google Shape;28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2788" y="3686877"/>
            <a:ext cx="4352526" cy="123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aeb29df265_0_23"/>
          <p:cNvSpPr txBox="1"/>
          <p:nvPr>
            <p:ph type="title"/>
          </p:nvPr>
        </p:nvSpPr>
        <p:spPr>
          <a:xfrm>
            <a:off x="5151925" y="289525"/>
            <a:ext cx="3548100" cy="10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Exercise Protocol</a:t>
            </a:r>
            <a:endParaRPr/>
          </a:p>
        </p:txBody>
      </p:sp>
      <p:sp>
        <p:nvSpPr>
          <p:cNvPr id="295" name="Google Shape;295;g3aeb29df265_0_23"/>
          <p:cNvSpPr txBox="1"/>
          <p:nvPr>
            <p:ph idx="1" type="body"/>
          </p:nvPr>
        </p:nvSpPr>
        <p:spPr>
          <a:xfrm>
            <a:off x="5151925" y="1565671"/>
            <a:ext cx="3548100" cy="32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Calibration assessed optimal weight for inexperienced users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Warm-up used a 1kg dumbbell instead of the planned elastic band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Team members ensured subjects maintained proper exercise technique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Surface EMG electrodes were placed on the target muscle after skin cleaning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Subjects performed sets until task failure (loss of good form)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Rest period of 1 minute and 30 seconds was used between sets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Total of 3 to 5 sets were performed to gather sufficient data</a:t>
            </a:r>
            <a:endParaRPr/>
          </a:p>
        </p:txBody>
      </p:sp>
      <p:pic>
        <p:nvPicPr>
          <p:cNvPr id="296" name="Google Shape;296;g3aeb29df265_0_23"/>
          <p:cNvPicPr preferRelativeResize="0"/>
          <p:nvPr/>
        </p:nvPicPr>
        <p:blipFill rotWithShape="1">
          <a:blip r:embed="rId3">
            <a:alphaModFix/>
          </a:blip>
          <a:srcRect b="40079" l="9455" r="12529" t="15987"/>
          <a:stretch/>
        </p:blipFill>
        <p:spPr>
          <a:xfrm>
            <a:off x="2477550" y="1402875"/>
            <a:ext cx="2337750" cy="23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g3aeb29df265_0_23" title="WhatsApp Video 2025-12-08 at 21.41.36.gif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8775" y="827163"/>
            <a:ext cx="1962151" cy="3489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Simple pipeline</a:t>
            </a:r>
            <a:endParaRPr/>
          </a:p>
        </p:txBody>
      </p:sp>
      <p:sp>
        <p:nvSpPr>
          <p:cNvPr id="303" name="Google Shape;303;p4"/>
          <p:cNvSpPr txBox="1"/>
          <p:nvPr>
            <p:ph idx="1" type="body"/>
          </p:nvPr>
        </p:nvSpPr>
        <p:spPr>
          <a:xfrm>
            <a:off x="336425" y="1698450"/>
            <a:ext cx="3477600" cy="2870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9620000" dist="47625">
              <a:srgbClr val="000000">
                <a:alpha val="64313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Raw EMG </a:t>
            </a:r>
            <a:r>
              <a:rPr lang="en" sz="1500"/>
              <a:t>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Bandpass Filter (20–450 Hz)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Notch (50 Hz)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Rectify </a:t>
            </a:r>
            <a:r>
              <a:rPr lang="en" sz="1500"/>
              <a:t>→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 Low-pass Envelope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Rep Segmentation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Feature Extraction (RMS, MDF) 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Fatigue Trend Analysis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04" name="Google Shape;304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5" name="Google Shape;30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03900" y="1597875"/>
            <a:ext cx="4895850" cy="138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84863" y="3225525"/>
            <a:ext cx="4733925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aeb29df265_0_5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Simple pipeline</a:t>
            </a:r>
            <a:endParaRPr/>
          </a:p>
        </p:txBody>
      </p:sp>
      <p:sp>
        <p:nvSpPr>
          <p:cNvPr id="312" name="Google Shape;312;g3aeb29df265_0_59"/>
          <p:cNvSpPr txBox="1"/>
          <p:nvPr>
            <p:ph idx="1" type="body"/>
          </p:nvPr>
        </p:nvSpPr>
        <p:spPr>
          <a:xfrm>
            <a:off x="336425" y="1698450"/>
            <a:ext cx="3477600" cy="2870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9620000" dist="47625">
              <a:srgbClr val="000000">
                <a:alpha val="64705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Raw EMG </a:t>
            </a:r>
            <a:r>
              <a:rPr lang="en" sz="1500"/>
              <a:t>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Bandpass Filter (20–450 Hz)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Notch (50 Hz)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Rectify </a:t>
            </a:r>
            <a:r>
              <a:rPr lang="en" sz="1500"/>
              <a:t>→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 Low-pass Envelope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Rep Segmentation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Feature Extraction (RMS, MDF) 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Fatigue Trend Analysis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13" name="Google Shape;313;g3aeb29df265_0_5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Google Shape;314;g3aeb29df265_0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3375" y="1170125"/>
            <a:ext cx="4816375" cy="280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aeb29df265_0_6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Simple pipeline</a:t>
            </a:r>
            <a:endParaRPr/>
          </a:p>
        </p:txBody>
      </p:sp>
      <p:sp>
        <p:nvSpPr>
          <p:cNvPr id="320" name="Google Shape;320;g3aeb29df265_0_69"/>
          <p:cNvSpPr txBox="1"/>
          <p:nvPr>
            <p:ph idx="1" type="body"/>
          </p:nvPr>
        </p:nvSpPr>
        <p:spPr>
          <a:xfrm>
            <a:off x="336425" y="1698450"/>
            <a:ext cx="3477600" cy="2870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19620000" dist="47625">
              <a:srgbClr val="000000">
                <a:alpha val="64705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Raw EMG </a:t>
            </a:r>
            <a:r>
              <a:rPr lang="en" sz="1500"/>
              <a:t>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Bandpass Filter (20–450 Hz)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Notch (50 Hz)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Rectify </a:t>
            </a:r>
            <a:r>
              <a:rPr lang="en" sz="1500"/>
              <a:t>→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 Low-pass Envelope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Rep Segmentation</a:t>
            </a:r>
            <a:r>
              <a:rPr lang="en" sz="1500"/>
              <a:t> → </a:t>
            </a: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Feature Extraction (RMS, MDF) </a:t>
            </a:r>
            <a:r>
              <a:rPr lang="en" sz="1500"/>
              <a:t>→ 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500">
                <a:solidFill>
                  <a:schemeClr val="accent1"/>
                </a:solidFill>
                <a:highlight>
                  <a:srgbClr val="CFE2F3"/>
                </a:highlight>
              </a:rPr>
              <a:t>Fatigue Trend Analysis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21" name="Google Shape;321;g3aeb29df265_0_6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2" name="Google Shape;322;g3aeb29df265_0_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7775" y="1163340"/>
            <a:ext cx="2382425" cy="35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aeb29df265_0_7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Classification report (OOF):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328" name="Google Shape;328;g3aeb29df265_0_78"/>
          <p:cNvSpPr txBox="1"/>
          <p:nvPr>
            <p:ph idx="1" type="body"/>
          </p:nvPr>
        </p:nvSpPr>
        <p:spPr>
          <a:xfrm>
            <a:off x="1312200" y="1334100"/>
            <a:ext cx="6519600" cy="9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2933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Not fatigued (0): precision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0.939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recall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0.818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F1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0.874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(support 264)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33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Fatigued (1): precision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0.711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recall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0.894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F1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0.792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(support 132)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33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Overall accuracy: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0.843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(396 repetitions)</a:t>
            </a:r>
            <a:endParaRPr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33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OOF Balanced Accuracy: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0.856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29337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Late trigger: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42% </a:t>
            </a:r>
            <a:r>
              <a:rPr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Early trigger: </a:t>
            </a:r>
            <a:r>
              <a:rPr b="1" lang="en" sz="1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30%</a:t>
            </a:r>
            <a:endParaRPr b="1" sz="1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9" name="Google Shape;329;g3aeb29df265_0_7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0" name="Google Shape;330;g3aeb29df265_0_7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83425" y="2445000"/>
            <a:ext cx="3388575" cy="254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Google Shape;331;g3aeb29df265_0_7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1250" y="2524292"/>
            <a:ext cx="3259800" cy="24617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